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7"/>
  </p:notesMasterIdLst>
  <p:sldIdLst>
    <p:sldId id="279" r:id="rId5"/>
    <p:sldId id="278" r:id="rId6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  <p15:guide id="3" orient="horz" pos="6048" userDrawn="1">
          <p15:clr>
            <a:srgbClr val="A4A3A4"/>
          </p15:clr>
        </p15:guide>
        <p15:guide id="4" pos="4608" userDrawn="1">
          <p15:clr>
            <a:srgbClr val="A4A3A4"/>
          </p15:clr>
        </p15:guide>
        <p15:guide id="5" pos="288" userDrawn="1">
          <p15:clr>
            <a:srgbClr val="A4A3A4"/>
          </p15:clr>
        </p15:guide>
        <p15:guide id="6" orient="horz" pos="28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14E4A9-A672-B3F6-E7E9-65D698D46D7A}" name="Amy Liao" initials="AL" userId="S::minliao@microsoft.com::497a3b27-1ef1-450d-9dc5-a5f39a9d456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ven Tokuno" initials="DT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D4"/>
    <a:srgbClr val="BA141A"/>
    <a:srgbClr val="2F2F2F"/>
    <a:srgbClr val="FFB900"/>
    <a:srgbClr val="50E6FF"/>
    <a:srgbClr val="0078D7"/>
    <a:srgbClr val="FF00FF"/>
    <a:srgbClr val="243A5E"/>
    <a:srgbClr val="A80000"/>
    <a:srgbClr val="D83B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235643-E092-4B49-AC2C-14B87A597209}" v="1" dt="2022-12-19T15:30:30.4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3168"/>
        <p:guide pos="2448"/>
        <p:guide orient="horz" pos="6048"/>
        <p:guide pos="4608"/>
        <p:guide pos="288"/>
        <p:guide orient="horz" pos="288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8B09A-A38A-3B4E-ADB1-0D81F0DFED70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BE59A-3FDD-4442-80EB-B8F1A8DE9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69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- 2A">
    <p:bg>
      <p:bgPr>
        <a:gradFill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AC2D66-9F6C-1F42-B29B-69672788D670}"/>
              </a:ext>
            </a:extLst>
          </p:cNvPr>
          <p:cNvSpPr/>
          <p:nvPr userDrawn="1"/>
        </p:nvSpPr>
        <p:spPr>
          <a:xfrm>
            <a:off x="0" y="-6017"/>
            <a:ext cx="7772400" cy="16002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5CB3122-A85D-3746-A082-5CCD493F3C3F}"/>
              </a:ext>
            </a:extLst>
          </p:cNvPr>
          <p:cNvSpPr/>
          <p:nvPr userDrawn="1"/>
        </p:nvSpPr>
        <p:spPr>
          <a:xfrm flipH="1">
            <a:off x="740605" y="4865455"/>
            <a:ext cx="3305317" cy="40982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B332FE-AC80-9144-BCEE-69094047AAAE}"/>
              </a:ext>
            </a:extLst>
          </p:cNvPr>
          <p:cNvSpPr/>
          <p:nvPr userDrawn="1"/>
        </p:nvSpPr>
        <p:spPr>
          <a:xfrm>
            <a:off x="582611" y="4805846"/>
            <a:ext cx="3352263" cy="260866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2612" y="1953896"/>
            <a:ext cx="6703379" cy="134529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2929" y="3297764"/>
            <a:ext cx="6703379" cy="375796"/>
          </a:xfrm>
        </p:spPr>
        <p:txBody>
          <a:bodyPr anchor="b">
            <a:noAutofit/>
          </a:bodyPr>
          <a:lstStyle>
            <a:lvl1pPr marL="0" indent="0" algn="l">
              <a:buNone/>
              <a:defRPr sz="2000" b="1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Subhead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3D3798-C4A0-2545-BC65-F1E68CFDD5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2613" y="3642578"/>
            <a:ext cx="6703695" cy="7934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88620" indent="0">
              <a:lnSpc>
                <a:spcPct val="100000"/>
              </a:lnSpc>
              <a:buNone/>
              <a:defRPr sz="1400"/>
            </a:lvl2pPr>
            <a:lvl3pPr marL="777240" indent="0">
              <a:lnSpc>
                <a:spcPct val="100000"/>
              </a:lnSpc>
              <a:buNone/>
              <a:defRPr sz="1400"/>
            </a:lvl3pPr>
            <a:lvl4pPr marL="1165860" indent="0">
              <a:lnSpc>
                <a:spcPct val="100000"/>
              </a:lnSpc>
              <a:buNone/>
              <a:defRPr sz="1400"/>
            </a:lvl4pPr>
            <a:lvl5pPr marL="1554480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C5A32F4-5ACC-BF41-BDA1-82DE6801E9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2456" y="4882555"/>
            <a:ext cx="2874863" cy="325514"/>
          </a:xfrm>
        </p:spPr>
        <p:txBody>
          <a:bodyPr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 b="1"/>
            </a:lvl1pPr>
            <a:lvl2pPr marL="388620" indent="0">
              <a:buFont typeface="Arial" panose="020B0604020202020204" pitchFamily="34" charset="0"/>
              <a:buNone/>
              <a:defRPr/>
            </a:lvl2pPr>
            <a:lvl3pPr marL="777240" indent="0">
              <a:buFont typeface="Arial" panose="020B0604020202020204" pitchFamily="34" charset="0"/>
              <a:buNone/>
              <a:defRPr/>
            </a:lvl3pPr>
            <a:lvl4pPr marL="1165860" indent="0">
              <a:buFont typeface="Arial" panose="020B0604020202020204" pitchFamily="34" charset="0"/>
              <a:buNone/>
              <a:defRPr/>
            </a:lvl4pPr>
            <a:lvl5pPr marL="155448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Subhead 2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9DDEA80-BE99-954B-B817-095291BB18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3185" y="5208069"/>
            <a:ext cx="2874863" cy="3772706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3532779A-17A8-624B-A5A3-5EC472CFDE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27652" y="7914893"/>
            <a:ext cx="2958548" cy="599337"/>
          </a:xfrm>
        </p:spPr>
        <p:txBody>
          <a:bodyPr>
            <a:normAutofit/>
          </a:bodyPr>
          <a:lstStyle>
            <a:lvl1pPr marL="0" indent="0">
              <a:buNone/>
              <a:defRPr sz="1200" b="1" i="1" spc="100" baseline="0">
                <a:solidFill>
                  <a:schemeClr val="bg2"/>
                </a:solidFill>
              </a:defRPr>
            </a:lvl1pPr>
            <a:lvl2pPr marL="388620" indent="0">
              <a:buNone/>
              <a:defRPr sz="1200" b="1" i="1">
                <a:solidFill>
                  <a:schemeClr val="accent1"/>
                </a:solidFill>
              </a:defRPr>
            </a:lvl2pPr>
            <a:lvl3pPr marL="777240" indent="0">
              <a:buNone/>
              <a:defRPr sz="1200" b="1" i="1">
                <a:solidFill>
                  <a:schemeClr val="accent1"/>
                </a:solidFill>
              </a:defRPr>
            </a:lvl3pPr>
            <a:lvl4pPr marL="1165860" indent="0">
              <a:buNone/>
              <a:defRPr sz="1200" b="1" i="1">
                <a:solidFill>
                  <a:schemeClr val="accent1"/>
                </a:solidFill>
              </a:defRPr>
            </a:lvl4pPr>
            <a:lvl5pPr marL="1554480" indent="0">
              <a:buNone/>
              <a:defRPr sz="1200" b="1"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6A7562E1-144D-4549-A989-B88A38361E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3988" y="8630906"/>
            <a:ext cx="2958549" cy="217603"/>
          </a:xfrm>
        </p:spPr>
        <p:txBody>
          <a:bodyPr anchor="b" anchorCtr="0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800" b="1" i="1">
                <a:solidFill>
                  <a:schemeClr val="bg2"/>
                </a:solidFill>
              </a:defRPr>
            </a:lvl1pPr>
            <a:lvl2pPr marL="388620" indent="0">
              <a:buFont typeface="Arial" panose="020B0604020202020204" pitchFamily="34" charset="0"/>
              <a:buNone/>
              <a:defRPr/>
            </a:lvl2pPr>
            <a:lvl3pPr marL="777240" indent="0">
              <a:buFont typeface="Arial" panose="020B0604020202020204" pitchFamily="34" charset="0"/>
              <a:buNone/>
              <a:defRPr/>
            </a:lvl3pPr>
            <a:lvl4pPr marL="1165860" indent="0">
              <a:buFont typeface="Arial" panose="020B0604020202020204" pitchFamily="34" charset="0"/>
              <a:buNone/>
              <a:defRPr/>
            </a:lvl4pPr>
            <a:lvl5pPr marL="155448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Caption text</a:t>
            </a:r>
          </a:p>
        </p:txBody>
      </p: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238A0D58-A704-4042-B7C3-20367DE83C0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tx2">
                    <a:alpha val="50000"/>
                  </a:schemeClr>
                </a:solidFill>
              </a:defRPr>
            </a:lvl1pPr>
          </a:lstStyle>
          <a:p>
            <a:r>
              <a:rPr lang="en-US"/>
              <a:t>Partner Name   |   www.contoso.com   |   email@contoso.com   |   123-456-7890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5C4F1589-62A3-4A49-963A-30F60F2B34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4071" y="539695"/>
            <a:ext cx="2775146" cy="55503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25AB755-94B6-5D45-B81B-87FF476A953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34352" y="4741683"/>
            <a:ext cx="3303176" cy="26086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5D858970-B200-744E-BFAB-C680A364F78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652" y="7553736"/>
            <a:ext cx="2958549" cy="362602"/>
          </a:xfrm>
        </p:spPr>
        <p:txBody>
          <a:bodyPr anchor="b" anchorCtr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200" b="1" i="1">
                <a:solidFill>
                  <a:schemeClr val="bg2"/>
                </a:solidFill>
              </a:defRPr>
            </a:lvl1pPr>
            <a:lvl2pPr marL="388620" indent="0">
              <a:buFont typeface="Arial" panose="020B0604020202020204" pitchFamily="34" charset="0"/>
              <a:buNone/>
              <a:defRPr/>
            </a:lvl2pPr>
            <a:lvl3pPr marL="777240" indent="0">
              <a:buFont typeface="Arial" panose="020B0604020202020204" pitchFamily="34" charset="0"/>
              <a:buNone/>
              <a:defRPr/>
            </a:lvl3pPr>
            <a:lvl4pPr marL="1165860" indent="0">
              <a:buFont typeface="Arial" panose="020B0604020202020204" pitchFamily="34" charset="0"/>
              <a:buNone/>
              <a:defRPr/>
            </a:lvl4pPr>
            <a:lvl5pPr marL="155448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See what customers are saying</a:t>
            </a:r>
          </a:p>
        </p:txBody>
      </p:sp>
      <p:sp>
        <p:nvSpPr>
          <p:cNvPr id="31" name="Picture Placeholder 10">
            <a:extLst>
              <a:ext uri="{FF2B5EF4-FFF2-40B4-BE49-F238E27FC236}">
                <a16:creationId xmlns:a16="http://schemas.microsoft.com/office/drawing/2014/main" id="{D821A998-E83E-2641-B197-91B4DE83CAB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200400" y="-6017"/>
            <a:ext cx="4572000" cy="16002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05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- 2B">
    <p:bg>
      <p:bgPr>
        <a:gradFill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57BAA0D-5705-D04E-8EE0-1B77A50FDE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7772399" cy="2128603"/>
          </a:xfrm>
          <a:gradFill>
            <a:gsLst>
              <a:gs pos="0">
                <a:schemeClr val="accent3"/>
              </a:gs>
              <a:gs pos="100000">
                <a:schemeClr val="tx2"/>
              </a:gs>
            </a:gsLst>
            <a:lin ang="0" scaled="0"/>
          </a:grad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48AA533-20F5-0E41-8F1E-6FAA61EE40D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7772400" cy="2128838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46B74E1-AAD4-AE4B-8BA7-080605DADCE0}"/>
              </a:ext>
            </a:extLst>
          </p:cNvPr>
          <p:cNvSpPr/>
          <p:nvPr userDrawn="1"/>
        </p:nvSpPr>
        <p:spPr>
          <a:xfrm>
            <a:off x="592485" y="8276124"/>
            <a:ext cx="6779594" cy="10237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66D1482-67AE-2941-AA55-2599D53D18ED}"/>
              </a:ext>
            </a:extLst>
          </p:cNvPr>
          <p:cNvSpPr/>
          <p:nvPr userDrawn="1"/>
        </p:nvSpPr>
        <p:spPr>
          <a:xfrm>
            <a:off x="515196" y="8201179"/>
            <a:ext cx="6779593" cy="10237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9203BA-C331-D947-BA02-BFAA48473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80" y="996365"/>
            <a:ext cx="6748623" cy="1155556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Why Azure?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A480D6-7FBD-4541-A9D4-E7F3F0AD5D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9323388"/>
            <a:ext cx="7772400" cy="534987"/>
          </a:xfrm>
        </p:spPr>
        <p:txBody>
          <a:bodyPr/>
          <a:lstStyle>
            <a:lvl1pPr>
              <a:defRPr sz="1000">
                <a:solidFill>
                  <a:schemeClr val="tx2">
                    <a:alpha val="50000"/>
                  </a:schemeClr>
                </a:solidFill>
              </a:defRPr>
            </a:lvl1pPr>
          </a:lstStyle>
          <a:p>
            <a:r>
              <a:rPr lang="en-US"/>
              <a:t>Partner Name   |   www.contoso.com   |   email@contoso.com   |   123-456-7890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EE18D8-1CB2-F342-A53F-0126CD6A6F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1" t="25192" r="9759" b="25356"/>
          <a:stretch/>
        </p:blipFill>
        <p:spPr>
          <a:xfrm>
            <a:off x="2770444" y="7533374"/>
            <a:ext cx="2233514" cy="446385"/>
          </a:xfrm>
          <a:prstGeom prst="rect">
            <a:avLst/>
          </a:prstGeom>
        </p:spPr>
      </p:pic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B48A9513-8EDD-5E45-B2CC-EEBCEC3F18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690" y="2310717"/>
            <a:ext cx="6757596" cy="325514"/>
          </a:xfrm>
        </p:spPr>
        <p:txBody>
          <a:bodyPr anchor="t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  <a:lvl2pPr marL="388620" indent="0">
              <a:buFont typeface="Arial" panose="020B0604020202020204" pitchFamily="34" charset="0"/>
              <a:buNone/>
              <a:defRPr/>
            </a:lvl2pPr>
            <a:lvl3pPr marL="777240" indent="0">
              <a:buFont typeface="Arial" panose="020B0604020202020204" pitchFamily="34" charset="0"/>
              <a:buNone/>
              <a:defRPr/>
            </a:lvl3pPr>
            <a:lvl4pPr marL="1165860" indent="0">
              <a:buFont typeface="Arial" panose="020B0604020202020204" pitchFamily="34" charset="0"/>
              <a:buNone/>
              <a:defRPr/>
            </a:lvl4pPr>
            <a:lvl5pPr marL="155448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Be future-ready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FF821A65-43FA-D648-918B-414E9DB956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961" y="2583080"/>
            <a:ext cx="6757596" cy="1025774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Continuous innovation from Microsoft supports your development today, and your product visions for tomorrow. With 1000+ new capabilities in the past year, you can build on the latest advancements in AI, blockchain, Kubernetes, containers, and databases to keep you ahead of the curve.</a:t>
            </a:r>
          </a:p>
          <a:p>
            <a:pPr lvl="0"/>
            <a:r>
              <a:rPr lang="en-US"/>
              <a:t>Our enterprise grade analytics solution outperforms the competition, costs less, and is fully compatible with your existing development, bi, and data science tools. 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AC94B7DC-3633-8247-86E5-348D4B1058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690" y="3797671"/>
            <a:ext cx="6757596" cy="325514"/>
          </a:xfrm>
        </p:spPr>
        <p:txBody>
          <a:bodyPr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  <a:lvl2pPr marL="388620" indent="0">
              <a:buFont typeface="Arial" panose="020B0604020202020204" pitchFamily="34" charset="0"/>
              <a:buNone/>
              <a:defRPr/>
            </a:lvl2pPr>
            <a:lvl3pPr marL="777240" indent="0">
              <a:buFont typeface="Arial" panose="020B0604020202020204" pitchFamily="34" charset="0"/>
              <a:buNone/>
              <a:defRPr/>
            </a:lvl3pPr>
            <a:lvl4pPr marL="1165860" indent="0">
              <a:buFont typeface="Arial" panose="020B0604020202020204" pitchFamily="34" charset="0"/>
              <a:buNone/>
              <a:defRPr/>
            </a:lvl4pPr>
            <a:lvl5pPr marL="155448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Operate hybrid seamlessly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AF3DB01C-5B91-4D43-AE16-9BE8A285F9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61" y="4074710"/>
            <a:ext cx="6757596" cy="848240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On-premises, in the cloud, and at the edge—we’ll meet you where you are. Integrate and manage your environments with tools and services designed for hybrid cloud.</a:t>
            </a:r>
          </a:p>
          <a:p>
            <a:pPr lvl="0"/>
            <a:r>
              <a:rPr lang="en-US"/>
              <a:t>Enhance security, simplify access, and set smart policies across your different environments with a single identity platform trusted by 90% of enterprises globally.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F738308C-6571-FE48-A4E1-B8FB8FA59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3388" y="5049193"/>
            <a:ext cx="6755144" cy="325514"/>
          </a:xfrm>
        </p:spPr>
        <p:txBody>
          <a:bodyPr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  <a:lvl2pPr marL="388620" indent="0">
              <a:buFont typeface="Arial" panose="020B0604020202020204" pitchFamily="34" charset="0"/>
              <a:buNone/>
              <a:defRPr/>
            </a:lvl2pPr>
            <a:lvl3pPr marL="777240" indent="0">
              <a:buFont typeface="Arial" panose="020B0604020202020204" pitchFamily="34" charset="0"/>
              <a:buNone/>
              <a:defRPr/>
            </a:lvl3pPr>
            <a:lvl4pPr marL="1165860" indent="0">
              <a:buFont typeface="Arial" panose="020B0604020202020204" pitchFamily="34" charset="0"/>
              <a:buNone/>
              <a:defRPr/>
            </a:lvl4pPr>
            <a:lvl5pPr marL="155448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Build on your terms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0AB94ED2-F3DB-E74F-B595-8AF48D8F17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659" y="5322087"/>
            <a:ext cx="6755144" cy="882723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You have choices. With a commitment to open source and support for all languages and frameworks, build and deploy how you want to. Take advantage of the full-featured, integrated development environments with built-in support visual studio and visual studio code, the most popular ides trusted by 15M+ developers. </a:t>
            </a:r>
          </a:p>
          <a:p>
            <a:pPr lvl="0"/>
            <a:r>
              <a:rPr lang="en-US"/>
              <a:t>We embrace open source, drive innovation through collaboration, and contribute back to the community. </a:t>
            </a: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EE640094-B3D5-BD44-AFBD-1560931E92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0206" y="6347330"/>
            <a:ext cx="6757597" cy="325514"/>
          </a:xfrm>
        </p:spPr>
        <p:txBody>
          <a:bodyPr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  <a:lvl2pPr marL="388620" indent="0">
              <a:buFont typeface="Arial" panose="020B0604020202020204" pitchFamily="34" charset="0"/>
              <a:buNone/>
              <a:defRPr/>
            </a:lvl2pPr>
            <a:lvl3pPr marL="777240" indent="0">
              <a:buFont typeface="Arial" panose="020B0604020202020204" pitchFamily="34" charset="0"/>
              <a:buNone/>
              <a:defRPr/>
            </a:lvl3pPr>
            <a:lvl4pPr marL="1165860" indent="0">
              <a:buFont typeface="Arial" panose="020B0604020202020204" pitchFamily="34" charset="0"/>
              <a:buNone/>
              <a:defRPr/>
            </a:lvl4pPr>
            <a:lvl5pPr marL="155448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Trust your cloud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2BB959A8-F8FF-0148-A69B-78EAB9A5F4B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0206" y="6609431"/>
            <a:ext cx="6757597" cy="719375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Get security from the ground up, backed by a team of experts, and proactive compliance trusted by enterprises, governments, and startups.</a:t>
            </a:r>
          </a:p>
          <a:p>
            <a:pPr lvl="0"/>
            <a:r>
              <a:rPr lang="en-US"/>
              <a:t>With a $1b+ investment in security R&amp;D and 3,500 cyber security experts, security is foundational for azure. 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F3F74A4-CAB0-664B-89E1-0D3ABDB2F4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527" y="8827766"/>
            <a:ext cx="6340840" cy="375286"/>
          </a:xfrm>
        </p:spPr>
        <p:txBody>
          <a:bodyPr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 b="1" i="0">
                <a:solidFill>
                  <a:schemeClr val="accent1"/>
                </a:solidFill>
              </a:defRPr>
            </a:lvl1pPr>
            <a:lvl2pPr marL="388620" indent="0">
              <a:buFont typeface="Arial" panose="020B0604020202020204" pitchFamily="34" charset="0"/>
              <a:buNone/>
              <a:defRPr/>
            </a:lvl2pPr>
            <a:lvl3pPr marL="777240" indent="0">
              <a:buFont typeface="Arial" panose="020B0604020202020204" pitchFamily="34" charset="0"/>
              <a:buNone/>
              <a:defRPr/>
            </a:lvl3pPr>
            <a:lvl4pPr marL="1165860" indent="0">
              <a:buFont typeface="Arial" panose="020B0604020202020204" pitchFamily="34" charset="0"/>
              <a:buNone/>
              <a:defRPr/>
            </a:lvl4pPr>
            <a:lvl5pPr marL="155448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WWW.MICROSOFTAZURE.COM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95011C45-D7D6-D54E-935B-C89D7BEA09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9528" y="8299211"/>
            <a:ext cx="6340839" cy="612924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800" b="1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Microsoft Azure is an ever-expanding set of cloud computing services to help your organization meet its business challenges. With Azure, your business or organization has the freedom to build, manage, and deploy applications on a massive, global network using your preferred tools and frameworks.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E72FAC-51DA-0248-8332-7A3FE8EE966A}"/>
              </a:ext>
            </a:extLst>
          </p:cNvPr>
          <p:cNvSpPr txBox="1"/>
          <p:nvPr userDrawn="1"/>
        </p:nvSpPr>
        <p:spPr>
          <a:xfrm>
            <a:off x="1524000" y="645208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>
              <a:lnSpc>
                <a:spcPct val="120000"/>
              </a:lnSpc>
            </a:pP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Montserrat ExtraLight" pitchFamily="2" charset="77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0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694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This is your headline font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1804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This is your body font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562362F-8F97-4A45-AB58-3789116EFA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353" y="9323388"/>
            <a:ext cx="6703695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>
                    <a:tint val="7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en-US"/>
              <a:t>Partner Name   |   www.contoso.com   |   email@contoso.com   |   123-456-7890</a:t>
            </a:r>
          </a:p>
        </p:txBody>
      </p:sp>
    </p:spTree>
    <p:extLst>
      <p:ext uri="{BB962C8B-B14F-4D97-AF65-F5344CB8AC3E}">
        <p14:creationId xmlns:p14="http://schemas.microsoft.com/office/powerpoint/2010/main" val="190297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hf sldNum="0" hdr="0" dt="0"/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b="1" i="0" kern="1200">
          <a:solidFill>
            <a:schemeClr val="tx2"/>
          </a:solidFill>
          <a:latin typeface="Montserrat ExtraBold" pitchFamily="2" charset="77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120000"/>
        </a:lnSpc>
        <a:spcBef>
          <a:spcPts val="850"/>
        </a:spcBef>
        <a:buFont typeface="Arial" panose="020B0604020202020204" pitchFamily="34" charset="0"/>
        <a:buChar char="•"/>
        <a:defRPr sz="2380" b="0" i="0" kern="1200">
          <a:solidFill>
            <a:schemeClr val="tx2"/>
          </a:solidFill>
          <a:latin typeface="Montserrat ExtraLight" pitchFamily="2" charset="77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120000"/>
        </a:lnSpc>
        <a:spcBef>
          <a:spcPts val="425"/>
        </a:spcBef>
        <a:buFont typeface="Arial" panose="020B0604020202020204" pitchFamily="34" charset="0"/>
        <a:buChar char="•"/>
        <a:defRPr sz="2040" b="0" i="0" kern="1200">
          <a:solidFill>
            <a:schemeClr val="tx2"/>
          </a:solidFill>
          <a:latin typeface="Montserrat ExtraLight" pitchFamily="2" charset="77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120000"/>
        </a:lnSpc>
        <a:spcBef>
          <a:spcPts val="425"/>
        </a:spcBef>
        <a:buFont typeface="Arial" panose="020B0604020202020204" pitchFamily="34" charset="0"/>
        <a:buChar char="•"/>
        <a:defRPr sz="1700" b="0" i="0" kern="1200">
          <a:solidFill>
            <a:schemeClr val="tx2"/>
          </a:solidFill>
          <a:latin typeface="Montserrat ExtraLight" pitchFamily="2" charset="77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120000"/>
        </a:lnSpc>
        <a:spcBef>
          <a:spcPts val="425"/>
        </a:spcBef>
        <a:buFont typeface="Arial" panose="020B0604020202020204" pitchFamily="34" charset="0"/>
        <a:buChar char="•"/>
        <a:defRPr sz="1530" b="0" i="0" kern="1200">
          <a:solidFill>
            <a:schemeClr val="tx2"/>
          </a:solidFill>
          <a:latin typeface="Montserrat ExtraLight" pitchFamily="2" charset="77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120000"/>
        </a:lnSpc>
        <a:spcBef>
          <a:spcPts val="425"/>
        </a:spcBef>
        <a:buFont typeface="Arial" panose="020B0604020202020204" pitchFamily="34" charset="0"/>
        <a:buChar char="•"/>
        <a:defRPr sz="1530" b="0" i="0" kern="1200">
          <a:solidFill>
            <a:schemeClr val="tx2"/>
          </a:solidFill>
          <a:latin typeface="Montserrat ExtraLight" pitchFamily="2" charset="77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nuj.kaushik@asper.ai" TargetMode="External"/><Relationship Id="rId5" Type="http://schemas.openxmlformats.org/officeDocument/2006/relationships/hyperlink" Target="https://asper.ai/" TargetMode="Externa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ohit.agarwal@fractal.a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4498A65B-1D80-3848-B646-9C1D5B55CC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0272" y="1788076"/>
            <a:ext cx="5289756" cy="1128071"/>
          </a:xfrm>
        </p:spPr>
        <p:txBody>
          <a:bodyPr anchor="ctr">
            <a:noAutofit/>
          </a:bodyPr>
          <a:lstStyle/>
          <a:p>
            <a:r>
              <a:rPr lang="en-US" sz="2800"/>
              <a:t>Building adaptive intelligent Enterprises</a:t>
            </a:r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id="{8AE9227B-87A7-2D4A-B14A-511C3D242A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About Asper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4EAC1B7-4389-1046-B9AD-ECE24EE239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>
                <a:latin typeface="Montserrat ExtraLight"/>
              </a:rPr>
              <a:t>Asper.ai  – Unlock revenue growth for customers through a purpose-built AI to enable interconnected decisions. </a:t>
            </a:r>
            <a:endParaRPr lang="en-US" sz="160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F7F464D-5A94-684B-A10F-E83FF7771F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63185" y="4768961"/>
            <a:ext cx="2874863" cy="325514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WHAT WE OFFER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F6954E7-D9BA-184D-8D80-8A3D63D796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3185" y="5090865"/>
            <a:ext cx="2923123" cy="394468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/>
              <a:t>Asper helps unlock Revenue Growth Potential up to </a:t>
            </a:r>
            <a:r>
              <a:rPr lang="en-US" b="1"/>
              <a:t>8-10%</a:t>
            </a:r>
            <a:r>
              <a:rPr lang="en-US"/>
              <a:t> at the intersection of Demand and Supply.</a:t>
            </a:r>
          </a:p>
          <a:p>
            <a:r>
              <a:rPr lang="en-US">
                <a:latin typeface="Montserrat ExtraLight"/>
              </a:rPr>
              <a:t>Our first product, Dynamic Demand AI (DDAI), helps achieve </a:t>
            </a:r>
            <a:r>
              <a:rPr lang="en-US" b="1">
                <a:latin typeface="Montserrat ExtraLight"/>
              </a:rPr>
              <a:t>5-15% improvement </a:t>
            </a:r>
            <a:r>
              <a:rPr lang="en-US">
                <a:latin typeface="Montserrat ExtraLight"/>
              </a:rPr>
              <a:t>in current accuracy over operational forecast unlocking a high potential revenue growth</a:t>
            </a:r>
          </a:p>
          <a:p>
            <a:r>
              <a:rPr lang="en-US">
                <a:latin typeface="Montserrat ExtraLight"/>
              </a:rPr>
              <a:t>We enable </a:t>
            </a:r>
            <a:r>
              <a:rPr lang="en-US" b="1">
                <a:latin typeface="Montserrat ExtraLight"/>
              </a:rPr>
              <a:t>3x faster </a:t>
            </a:r>
            <a:r>
              <a:rPr lang="en-US">
                <a:latin typeface="Montserrat ExtraLight"/>
              </a:rPr>
              <a:t>realization of potential business impact through accelerated proof of value in 3-4 weeks.</a:t>
            </a:r>
          </a:p>
          <a:p>
            <a:r>
              <a:rPr lang="en-US">
                <a:latin typeface="Montserrat ExtraLight"/>
              </a:rPr>
              <a:t>We offer a completely cloud based SAAS solution that easily integrates and is completely managed by Asper to provide end to end automated No Touch Forecast</a:t>
            </a:r>
          </a:p>
          <a:p>
            <a:r>
              <a:rPr lang="en-US"/>
              <a:t>Our AI/ML solution along with WebApp addresses 8 major pain points of today’s demand planner and has been designed after interviewing 100+ Demand Planners across CPG orgs.</a:t>
            </a:r>
          </a:p>
          <a:p>
            <a:r>
              <a:rPr lang="en-US"/>
              <a:t>Our deep domain expertise allows us to curate </a:t>
            </a:r>
            <a:r>
              <a:rPr lang="en-US" b="1"/>
              <a:t>100+ leading indicators </a:t>
            </a:r>
            <a:r>
              <a:rPr lang="en-US"/>
              <a:t>of demand to help true </a:t>
            </a:r>
            <a:r>
              <a:rPr lang="en-US" b="1"/>
              <a:t>agile planning </a:t>
            </a:r>
            <a:r>
              <a:rPr lang="en-US"/>
              <a:t>for the Enterprise. </a:t>
            </a: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8A82F09F-B20D-6D4A-89AA-74F35C0225A8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1" y="599126"/>
            <a:ext cx="1680930" cy="386318"/>
          </a:xfrm>
          <a:noFill/>
        </p:spPr>
      </p:pic>
      <p:pic>
        <p:nvPicPr>
          <p:cNvPr id="35" name="Picture Placeholder 34">
            <a:extLst>
              <a:ext uri="{FF2B5EF4-FFF2-40B4-BE49-F238E27FC236}">
                <a16:creationId xmlns:a16="http://schemas.microsoft.com/office/drawing/2014/main" id="{D842A628-4C06-1E48-B2E5-CB7DA389BAEB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6" r="5696"/>
          <a:stretch/>
        </p:blipFill>
        <p:spPr>
          <a:xfrm>
            <a:off x="655321" y="4830243"/>
            <a:ext cx="3249929" cy="2575640"/>
          </a:xfrm>
        </p:spPr>
      </p:pic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700E0771-D7A6-D84A-8DF7-68499121DCF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27650" y="7492612"/>
            <a:ext cx="3091898" cy="36260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77"/>
              </a:rPr>
              <a:t>Leading Snacking, Beverage, Meal Preparation Customer</a:t>
            </a: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DE3B65C3-013C-489B-BDF6-54C044A6ED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9527" y="0"/>
            <a:ext cx="2202873" cy="803563"/>
          </a:xfrm>
          <a:prstGeom prst="rect">
            <a:avLst/>
          </a:prstGeom>
        </p:spPr>
      </p:pic>
      <p:sp>
        <p:nvSpPr>
          <p:cNvPr id="32" name="Footer Placeholder 9">
            <a:extLst>
              <a:ext uri="{FF2B5EF4-FFF2-40B4-BE49-F238E27FC236}">
                <a16:creationId xmlns:a16="http://schemas.microsoft.com/office/drawing/2014/main" id="{252EF96E-6A70-49C8-8724-575B3745F79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534353" y="9323388"/>
            <a:ext cx="6703695" cy="534987"/>
          </a:xfrm>
        </p:spPr>
        <p:txBody>
          <a:bodyPr/>
          <a:lstStyle/>
          <a:p>
            <a:r>
              <a:rPr lang="en-US" sz="900">
                <a:solidFill>
                  <a:srgbClr val="012B4C"/>
                </a:solidFill>
                <a:latin typeface="Montserrat Light"/>
              </a:rPr>
              <a:t>Asper.ai |   </a:t>
            </a:r>
            <a:r>
              <a:rPr lang="en-US" sz="900">
                <a:solidFill>
                  <a:srgbClr val="012B4C"/>
                </a:solidFill>
                <a:latin typeface="Montserrat Ligh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https://asper.ai/</a:t>
            </a:r>
            <a:r>
              <a:rPr lang="en-US" sz="900">
                <a:solidFill>
                  <a:srgbClr val="012B4C"/>
                </a:solidFill>
                <a:latin typeface="Montserrat Light"/>
              </a:rPr>
              <a:t> |   </a:t>
            </a:r>
            <a:r>
              <a:rPr lang="en-US" sz="900">
                <a:solidFill>
                  <a:srgbClr val="012B4C"/>
                </a:solidFill>
                <a:latin typeface="Montserrat Ligh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anuj.kaushik@asper.ai</a:t>
            </a:r>
            <a:r>
              <a:rPr lang="en-US" sz="900">
                <a:solidFill>
                  <a:srgbClr val="012B4C"/>
                </a:solidFill>
                <a:latin typeface="Montserrat Light"/>
              </a:rPr>
              <a:t>   |   </a:t>
            </a:r>
            <a:r>
              <a:rPr lang="en-IN" sz="900">
                <a:solidFill>
                  <a:srgbClr val="012B4C"/>
                </a:solidFill>
                <a:latin typeface="Montserrat Light"/>
              </a:rPr>
              <a:t>+1 2012734455</a:t>
            </a:r>
            <a:endParaRPr lang="en-US" sz="900">
              <a:solidFill>
                <a:srgbClr val="012B4C"/>
              </a:solidFill>
              <a:latin typeface="Montserrat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1DC3B5-50A1-5047-6DCF-7D6C57BC06E2}"/>
              </a:ext>
            </a:extLst>
          </p:cNvPr>
          <p:cNvSpPr txBox="1"/>
          <p:nvPr/>
        </p:nvSpPr>
        <p:spPr>
          <a:xfrm>
            <a:off x="8396748" y="655811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>
              <a:lnSpc>
                <a:spcPct val="120000"/>
              </a:lnSpc>
            </a:pP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Montserrat ExtraLight" pitchFamily="2" charset="77"/>
              <a:cs typeface="Segoe UI Semilight" panose="020B0402040204020203" pitchFamily="34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9F06679-7616-4744-03A4-6FA4E713EC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3" y="2017328"/>
            <a:ext cx="1599247" cy="58871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E9344E0B-9A35-A376-92A0-EFDD93EAD0B0}"/>
              </a:ext>
            </a:extLst>
          </p:cNvPr>
          <p:cNvSpPr/>
          <p:nvPr/>
        </p:nvSpPr>
        <p:spPr>
          <a:xfrm>
            <a:off x="1105376" y="7848397"/>
            <a:ext cx="457200" cy="457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0174E7-D74F-A766-FECD-7E30D2176C69}"/>
              </a:ext>
            </a:extLst>
          </p:cNvPr>
          <p:cNvSpPr txBox="1"/>
          <p:nvPr/>
        </p:nvSpPr>
        <p:spPr>
          <a:xfrm>
            <a:off x="965751" y="7925928"/>
            <a:ext cx="707923" cy="30213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2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sz="3200" b="1">
                <a:solidFill>
                  <a:schemeClr val="bg1"/>
                </a:solidFill>
                <a:latin typeface="Montserrat ExtraLight" pitchFamily="2" charset="77"/>
                <a:cs typeface="Segoe UI Semilight" panose="020B0402040204020203" pitchFamily="34" charset="0"/>
              </a:rPr>
              <a:t>$4.5B</a:t>
            </a:r>
          </a:p>
          <a:p>
            <a:pPr algn="ctr">
              <a:lnSpc>
                <a:spcPct val="120000"/>
              </a:lnSpc>
            </a:pPr>
            <a:r>
              <a:rPr lang="en-US" sz="2400">
                <a:solidFill>
                  <a:schemeClr val="bg1"/>
                </a:solidFill>
                <a:latin typeface="Montserrat ExtraLight" pitchFamily="2" charset="77"/>
                <a:cs typeface="Segoe UI Semilight" panose="020B0402040204020203" pitchFamily="34" charset="0"/>
              </a:rPr>
              <a:t>Revenue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C3583EA-A53E-9CE3-35A7-79E197A74B38}"/>
              </a:ext>
            </a:extLst>
          </p:cNvPr>
          <p:cNvSpPr/>
          <p:nvPr/>
        </p:nvSpPr>
        <p:spPr>
          <a:xfrm>
            <a:off x="2071806" y="7856653"/>
            <a:ext cx="457200" cy="457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9F45E4-9ECF-6A9B-990C-87E3E1A06BFB}"/>
              </a:ext>
            </a:extLst>
          </p:cNvPr>
          <p:cNvSpPr txBox="1"/>
          <p:nvPr/>
        </p:nvSpPr>
        <p:spPr>
          <a:xfrm>
            <a:off x="1932181" y="7934184"/>
            <a:ext cx="707923" cy="30213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2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sz="3200" b="1">
                <a:solidFill>
                  <a:schemeClr val="bg1"/>
                </a:solidFill>
                <a:latin typeface="Montserrat ExtraLight" pitchFamily="2" charset="77"/>
                <a:cs typeface="Segoe UI Semilight" panose="020B0402040204020203" pitchFamily="34" charset="0"/>
              </a:rPr>
              <a:t>11,000</a:t>
            </a:r>
          </a:p>
          <a:p>
            <a:pPr algn="ctr">
              <a:lnSpc>
                <a:spcPct val="120000"/>
              </a:lnSpc>
            </a:pPr>
            <a:r>
              <a:rPr lang="en-US" sz="2400">
                <a:solidFill>
                  <a:schemeClr val="bg1"/>
                </a:solidFill>
                <a:latin typeface="Montserrat ExtraLight" pitchFamily="2" charset="77"/>
                <a:cs typeface="Segoe UI Semilight" panose="020B0402040204020203" pitchFamily="34" charset="0"/>
              </a:rPr>
              <a:t>SKUs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A52A008-5C0C-733E-2C64-01D3C7C4B6DE}"/>
              </a:ext>
            </a:extLst>
          </p:cNvPr>
          <p:cNvSpPr/>
          <p:nvPr/>
        </p:nvSpPr>
        <p:spPr>
          <a:xfrm>
            <a:off x="3028404" y="7832704"/>
            <a:ext cx="457200" cy="457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67BF09-3EA7-B27F-6936-EC00207A528A}"/>
              </a:ext>
            </a:extLst>
          </p:cNvPr>
          <p:cNvSpPr txBox="1"/>
          <p:nvPr/>
        </p:nvSpPr>
        <p:spPr>
          <a:xfrm>
            <a:off x="2898611" y="7910235"/>
            <a:ext cx="707923" cy="30213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2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sz="3200" b="1">
                <a:solidFill>
                  <a:schemeClr val="bg1"/>
                </a:solidFill>
                <a:latin typeface="Montserrat ExtraLight" pitchFamily="2" charset="77"/>
                <a:cs typeface="Segoe UI Semilight" panose="020B0402040204020203" pitchFamily="34" charset="0"/>
              </a:rPr>
              <a:t>32</a:t>
            </a:r>
          </a:p>
          <a:p>
            <a:pPr algn="ctr">
              <a:lnSpc>
                <a:spcPct val="120000"/>
              </a:lnSpc>
            </a:pPr>
            <a:r>
              <a:rPr lang="en-US" sz="2400">
                <a:solidFill>
                  <a:schemeClr val="bg1"/>
                </a:solidFill>
                <a:latin typeface="Montserrat ExtraLight" pitchFamily="2" charset="77"/>
                <a:cs typeface="Segoe UI Semilight" panose="020B0402040204020203" pitchFamily="34" charset="0"/>
              </a:rPr>
              <a:t>Categories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59076BA-853E-4E6D-0E23-6F8FB733E1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60999" y="8693605"/>
            <a:ext cx="2958549" cy="217603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10+ppt forecast accuracy improvement; 60% portfolio no-touch forecast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9217E1-E57A-1AF7-9209-8B057CC4D2A3}"/>
              </a:ext>
            </a:extLst>
          </p:cNvPr>
          <p:cNvSpPr txBox="1"/>
          <p:nvPr/>
        </p:nvSpPr>
        <p:spPr>
          <a:xfrm>
            <a:off x="872478" y="8339724"/>
            <a:ext cx="922995" cy="30213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2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sz="3600" b="1">
                <a:solidFill>
                  <a:schemeClr val="bg1"/>
                </a:solidFill>
                <a:latin typeface="Montserrat ExtraLight" pitchFamily="2" charset="77"/>
                <a:cs typeface="Segoe UI Semilight" panose="020B0402040204020203" pitchFamily="34" charset="0"/>
              </a:rPr>
              <a:t>$39.5M</a:t>
            </a:r>
            <a:r>
              <a:rPr lang="en-US" sz="3200" b="1">
                <a:solidFill>
                  <a:schemeClr val="bg1"/>
                </a:solidFill>
                <a:latin typeface="Montserrat ExtraLight" pitchFamily="2" charset="77"/>
                <a:cs typeface="Segoe UI Semilight" panose="020B0402040204020203" pitchFamily="34" charset="0"/>
              </a:rPr>
              <a:t>    Value Unlock</a:t>
            </a:r>
            <a:endParaRPr lang="en-US" sz="2400">
              <a:solidFill>
                <a:schemeClr val="bg1"/>
              </a:solidFill>
              <a:latin typeface="Montserrat ExtraLight" pitchFamily="2" charset="77"/>
              <a:cs typeface="Segoe UI Semilight" panose="020B0402040204020203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44BEAB1-00AB-9586-F0D2-15CECDBDC74F}"/>
              </a:ext>
            </a:extLst>
          </p:cNvPr>
          <p:cNvSpPr txBox="1"/>
          <p:nvPr/>
        </p:nvSpPr>
        <p:spPr>
          <a:xfrm>
            <a:off x="1844082" y="8339724"/>
            <a:ext cx="922995" cy="30213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2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sz="3600" b="1">
                <a:solidFill>
                  <a:schemeClr val="bg1"/>
                </a:solidFill>
                <a:latin typeface="Montserrat ExtraLight" pitchFamily="2" charset="77"/>
                <a:cs typeface="Segoe UI Semilight" panose="020B0402040204020203" pitchFamily="34" charset="0"/>
              </a:rPr>
              <a:t>$150K</a:t>
            </a:r>
          </a:p>
          <a:p>
            <a:pPr algn="ctr">
              <a:lnSpc>
                <a:spcPct val="120000"/>
              </a:lnSpc>
            </a:pPr>
            <a:r>
              <a:rPr lang="en-US" sz="3200" b="1">
                <a:solidFill>
                  <a:schemeClr val="bg1"/>
                </a:solidFill>
                <a:latin typeface="Montserrat ExtraLight" pitchFamily="2" charset="77"/>
                <a:cs typeface="Segoe UI Semilight" panose="020B0402040204020203" pitchFamily="34" charset="0"/>
              </a:rPr>
              <a:t>Less Infra Cost</a:t>
            </a:r>
            <a:endParaRPr lang="en-US" sz="2400">
              <a:solidFill>
                <a:schemeClr val="bg1"/>
              </a:solidFill>
              <a:latin typeface="Montserrat ExtraLight" pitchFamily="2" charset="77"/>
              <a:cs typeface="Segoe UI Semilight" panose="020B040204020402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6331CFE-FB05-C9FF-E0F3-82C60FEDB766}"/>
              </a:ext>
            </a:extLst>
          </p:cNvPr>
          <p:cNvSpPr txBox="1"/>
          <p:nvPr/>
        </p:nvSpPr>
        <p:spPr>
          <a:xfrm>
            <a:off x="2619045" y="8339724"/>
            <a:ext cx="1238838" cy="30213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2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sz="3600" b="1">
                <a:solidFill>
                  <a:schemeClr val="bg1"/>
                </a:solidFill>
                <a:latin typeface="Montserrat ExtraLight" pitchFamily="2" charset="77"/>
                <a:cs typeface="Segoe UI Semilight" panose="020B0402040204020203" pitchFamily="34" charset="0"/>
              </a:rPr>
              <a:t>25%</a:t>
            </a:r>
          </a:p>
          <a:p>
            <a:pPr algn="ctr">
              <a:lnSpc>
                <a:spcPct val="120000"/>
              </a:lnSpc>
            </a:pPr>
            <a:r>
              <a:rPr lang="en-US" sz="3200" b="1">
                <a:solidFill>
                  <a:schemeClr val="bg1"/>
                </a:solidFill>
                <a:latin typeface="Montserrat ExtraLight" pitchFamily="2" charset="77"/>
                <a:cs typeface="Segoe UI Semilight" panose="020B0402040204020203" pitchFamily="34" charset="0"/>
              </a:rPr>
              <a:t>Productivity Gains</a:t>
            </a:r>
            <a:endParaRPr lang="en-US" sz="2400">
              <a:solidFill>
                <a:schemeClr val="bg1"/>
              </a:solidFill>
              <a:latin typeface="Montserrat ExtraLight" pitchFamily="2" charset="77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956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DD48915C-B52B-774C-AA0B-A28E2DEF4F0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-13989" y="0"/>
            <a:ext cx="7772400" cy="2128838"/>
          </a:xfrm>
        </p:spPr>
      </p:sp>
      <p:pic>
        <p:nvPicPr>
          <p:cNvPr id="31" name="Picture Placeholder 30">
            <a:extLst>
              <a:ext uri="{FF2B5EF4-FFF2-40B4-BE49-F238E27FC236}">
                <a16:creationId xmlns:a16="http://schemas.microsoft.com/office/drawing/2014/main" id="{6127AF54-BF2C-1445-B86E-E1FAA39E55D3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" r="62"/>
          <a:stretch/>
        </p:blipFill>
        <p:spPr>
          <a:xfrm>
            <a:off x="-13989" y="-23513"/>
            <a:ext cx="7772399" cy="212860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D0AA72-E75A-8644-BEC9-85346F906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Why Microsoft Azure?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2BA9EF-7152-1C41-BDB1-86B42E7B78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Be future-ready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4D8E9F-EEF0-AD48-8FAE-E42E1BF532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Continuous innovation from Microsoft supports your development today, and your product visions for tomorrow. With 1,000+ new capabilities in the past year, you can build on the latest advancements in AI, blockchain, Kubernetes, containers, and databases to keep you ahead of the curve.</a:t>
            </a:r>
          </a:p>
          <a:p>
            <a:r>
              <a:rPr lang="en-US"/>
              <a:t>Our enterprise grade analytics solution outperforms the competition, costs less, and is fully compatible with your existing development, BI, and data-science tools.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B336FC6-9A41-4A4B-B248-B651E3FFC3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Operate hybrid seamlessly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B4057EE-78D0-EA49-BC35-9D19B2EBA4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On-premises, in the cloud, and at the edge—we’ll meet you where you are. Integrate and manage your environments with tools and services designed for hybrid cloud.</a:t>
            </a:r>
          </a:p>
          <a:p>
            <a:r>
              <a:rPr lang="en-US"/>
              <a:t>Enhance security, simplify access, and set smart policies across your different environments with a single-identity platform trusted by 90% of enterprises globally.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D22054A-A3D2-8C4D-8367-56F3CCF83A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Build on your terms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E5C3B9E-B4D8-B840-B1E8-3657E017766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You have choices. With a commitment to open source and support for all languages and frameworks, build and deploy how you want to. Take advantage of the full-featured, integrated development environments with built-in support Visual Studio and Visual Studio Code, the most popular IDEs trusted by 15M+ developers. </a:t>
            </a:r>
          </a:p>
          <a:p>
            <a:r>
              <a:rPr lang="en-US"/>
              <a:t>We embrace open source, drive innovation through collaboration, and contribute back to the community. 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2F5C15-D690-E646-BC70-9406E09B2F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Trust your cloud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7A11695-8958-6B45-AEE6-F136FCCC3E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/>
              <a:t>Get security from the ground up, backed by a team of experts, and proactive compliance trusted by enterprises, governments, and startups.</a:t>
            </a:r>
          </a:p>
          <a:p>
            <a:r>
              <a:rPr lang="en-US"/>
              <a:t>With a $1B+ investment in security R&amp;D and 3,500 cybersecurity experts, security is foundational for Azure. 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4C350295-E3D0-2C47-A13E-BA701E53D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cap="all"/>
              <a:t>www.MicrosoftAzure.com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0C65147-9B7A-2043-B9F9-3149387F2EB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/>
              <a:t>Microsoft Azure is an ever-expanding set of cloud computing services to help your organization meet its business challenges. With Azure, your business or organization has the freedom to build, manage, and deploy applications on a massive, global network using your preferred tools and frameworks.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AD6E08F-7C8F-784C-BD86-6DC997A2D459}"/>
              </a:ext>
            </a:extLst>
          </p:cNvPr>
          <p:cNvSpPr txBox="1"/>
          <p:nvPr/>
        </p:nvSpPr>
        <p:spPr>
          <a:xfrm>
            <a:off x="5565913" y="58309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>
              <a:lnSpc>
                <a:spcPct val="120000"/>
              </a:lnSpc>
            </a:pP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Montserrat ExtraLight" pitchFamily="2" charset="77"/>
              <a:cs typeface="Segoe UI Semilight" panose="020B0402040204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30D5610-F5AD-3B49-971F-AFE866828837}"/>
              </a:ext>
            </a:extLst>
          </p:cNvPr>
          <p:cNvSpPr txBox="1"/>
          <p:nvPr/>
        </p:nvSpPr>
        <p:spPr>
          <a:xfrm>
            <a:off x="10243930" y="454549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>
              <a:lnSpc>
                <a:spcPct val="120000"/>
              </a:lnSpc>
            </a:pP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Montserrat ExtraLight" pitchFamily="2" charset="77"/>
              <a:cs typeface="Segoe UI Semilight" panose="020B0402040204020203" pitchFamily="34" charset="0"/>
            </a:endParaRPr>
          </a:p>
        </p:txBody>
      </p:sp>
      <p:sp>
        <p:nvSpPr>
          <p:cNvPr id="22" name="Footer Placeholder 9">
            <a:extLst>
              <a:ext uri="{FF2B5EF4-FFF2-40B4-BE49-F238E27FC236}">
                <a16:creationId xmlns:a16="http://schemas.microsoft.com/office/drawing/2014/main" id="{A22B4B38-F925-40A6-A725-03504D6F8B72}"/>
              </a:ext>
            </a:extLst>
          </p:cNvPr>
          <p:cNvSpPr txBox="1">
            <a:spLocks/>
          </p:cNvSpPr>
          <p:nvPr/>
        </p:nvSpPr>
        <p:spPr>
          <a:xfrm>
            <a:off x="534353" y="9323388"/>
            <a:ext cx="6703695" cy="534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77240" rtl="0" eaLnBrk="1" latinLnBrk="0" hangingPunct="1">
              <a:lnSpc>
                <a:spcPct val="120000"/>
              </a:lnSpc>
              <a:spcBef>
                <a:spcPts val="850"/>
              </a:spcBef>
              <a:buFont typeface="Arial" panose="020B0604020202020204" pitchFamily="34" charset="0"/>
              <a:buNone/>
              <a:defRPr sz="900" b="0" i="0" kern="1200">
                <a:solidFill>
                  <a:schemeClr val="tx2"/>
                </a:solidFill>
                <a:latin typeface="Montserrat ExtraLight" pitchFamily="2" charset="77"/>
                <a:ea typeface="+mn-ea"/>
                <a:cs typeface="+mn-cs"/>
              </a:defRPr>
            </a:lvl1pPr>
            <a:lvl2pPr marL="582930" indent="-194310" algn="l" defTabSz="777240" rtl="0" eaLnBrk="1" latinLnBrk="0" hangingPunct="1">
              <a:lnSpc>
                <a:spcPct val="12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2"/>
                </a:solidFill>
                <a:latin typeface="Montserrat ExtraLight" pitchFamily="2" charset="77"/>
                <a:ea typeface="+mn-ea"/>
                <a:cs typeface="+mn-cs"/>
              </a:defRPr>
            </a:lvl2pPr>
            <a:lvl3pPr marL="971550" indent="-194310" algn="l" defTabSz="777240" rtl="0" eaLnBrk="1" latinLnBrk="0" hangingPunct="1">
              <a:lnSpc>
                <a:spcPct val="12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2"/>
                </a:solidFill>
                <a:latin typeface="Montserrat ExtraLight" pitchFamily="2" charset="77"/>
                <a:ea typeface="+mn-ea"/>
                <a:cs typeface="+mn-cs"/>
              </a:defRPr>
            </a:lvl3pPr>
            <a:lvl4pPr marL="1360170" indent="-194310" algn="l" defTabSz="777240" rtl="0" eaLnBrk="1" latinLnBrk="0" hangingPunct="1">
              <a:lnSpc>
                <a:spcPct val="12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2"/>
                </a:solidFill>
                <a:latin typeface="Montserrat ExtraLight" pitchFamily="2" charset="77"/>
                <a:ea typeface="+mn-ea"/>
                <a:cs typeface="+mn-cs"/>
              </a:defRPr>
            </a:lvl4pPr>
            <a:lvl5pPr marL="1748790" indent="-194310" algn="l" defTabSz="777240" rtl="0" eaLnBrk="1" latinLnBrk="0" hangingPunct="1">
              <a:lnSpc>
                <a:spcPct val="12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2"/>
                </a:solidFill>
                <a:latin typeface="Montserrat ExtraLight" pitchFamily="2" charset="77"/>
                <a:ea typeface="+mn-ea"/>
                <a:cs typeface="+mn-cs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12B4C"/>
                </a:solidFill>
                <a:latin typeface="Montserrat" pitchFamily="2" charset="77"/>
              </a:rPr>
              <a:t>Asper.ai  |   https://asper.ai/|   </a:t>
            </a:r>
            <a:r>
              <a:rPr lang="en-US">
                <a:solidFill>
                  <a:srgbClr val="012B4C"/>
                </a:solidFill>
                <a:latin typeface="Montserrat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anuj.kaushik@asper.ai</a:t>
            </a:r>
            <a:r>
              <a:rPr lang="en-US">
                <a:solidFill>
                  <a:srgbClr val="012B4C"/>
                </a:solidFill>
                <a:latin typeface="Montserrat" pitchFamily="2" charset="77"/>
              </a:rPr>
              <a:t>   |   </a:t>
            </a:r>
            <a:r>
              <a:rPr lang="en-IN">
                <a:solidFill>
                  <a:srgbClr val="012B4C"/>
                </a:solidFill>
                <a:latin typeface="Montserrat" pitchFamily="2" charset="77"/>
              </a:rPr>
              <a:t>+1 </a:t>
            </a:r>
            <a:r>
              <a:rPr lang="en-IN">
                <a:solidFill>
                  <a:srgbClr val="004578"/>
                </a:solidFill>
                <a:latin typeface="Montserrat" pitchFamily="2" charset="77"/>
              </a:rPr>
              <a:t>2012734455</a:t>
            </a:r>
            <a:endParaRPr lang="en-US">
              <a:solidFill>
                <a:srgbClr val="012B4C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47387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12B4C"/>
      </a:dk2>
      <a:lt2>
        <a:srgbClr val="EBEFF3"/>
      </a:lt2>
      <a:accent1>
        <a:srgbClr val="FE6E24"/>
      </a:accent1>
      <a:accent2>
        <a:srgbClr val="F1C638"/>
      </a:accent2>
      <a:accent3>
        <a:srgbClr val="2B5768"/>
      </a:accent3>
      <a:accent4>
        <a:srgbClr val="96D5CD"/>
      </a:accent4>
      <a:accent5>
        <a:srgbClr val="FE6E24"/>
      </a:accent5>
      <a:accent6>
        <a:srgbClr val="2B5768"/>
      </a:accent6>
      <a:hlink>
        <a:srgbClr val="FFFFFF"/>
      </a:hlink>
      <a:folHlink>
        <a:srgbClr val="FFFFFF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 fontScale="40000" lnSpcReduction="20000"/>
      </a:bodyPr>
      <a:lstStyle>
        <a:defPPr algn="l">
          <a:lnSpc>
            <a:spcPct val="120000"/>
          </a:lnSpc>
          <a:defRPr sz="2400" dirty="0">
            <a:solidFill>
              <a:schemeClr val="tx1">
                <a:lumMod val="75000"/>
                <a:lumOff val="25000"/>
              </a:schemeClr>
            </a:solidFill>
            <a:latin typeface="Montserrat ExtraLight" pitchFamily="2" charset="77"/>
            <a:cs typeface="Segoe UI Semilight" panose="020B04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a35e48-ae81-4b07-9e50-3e2e37529e3d">
      <Terms xmlns="http://schemas.microsoft.com/office/infopath/2007/PartnerControls"/>
    </lcf76f155ced4ddcb4097134ff3c332f>
    <TaxCatchAll xmlns="0ad5c35b-451b-4546-96df-e7bb86af9a3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0CDFE4CDDEF14E8DDF92C2B8424561" ma:contentTypeVersion="9" ma:contentTypeDescription="Create a new document." ma:contentTypeScope="" ma:versionID="92e8a26bb6b8c32365dd90706d091bdf">
  <xsd:schema xmlns:xsd="http://www.w3.org/2001/XMLSchema" xmlns:xs="http://www.w3.org/2001/XMLSchema" xmlns:p="http://schemas.microsoft.com/office/2006/metadata/properties" xmlns:ns2="cca35e48-ae81-4b07-9e50-3e2e37529e3d" xmlns:ns3="0ad5c35b-451b-4546-96df-e7bb86af9a36" targetNamespace="http://schemas.microsoft.com/office/2006/metadata/properties" ma:root="true" ma:fieldsID="bb79dea667669f2779fa055a2a4d145d" ns2:_="" ns3:_="">
    <xsd:import namespace="cca35e48-ae81-4b07-9e50-3e2e37529e3d"/>
    <xsd:import namespace="0ad5c35b-451b-4546-96df-e7bb86af9a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a35e48-ae81-4b07-9e50-3e2e37529e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201fa94-015b-426e-a9fe-4029e90b73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d5c35b-451b-4546-96df-e7bb86af9a3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7fd10fd4-e9e2-403b-afd0-5a56c70676a8}" ma:internalName="TaxCatchAll" ma:showField="CatchAllData" ma:web="0ad5c35b-451b-4546-96df-e7bb86af9a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FDC5F5-3665-49CA-850E-D0A094065C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413775-34E8-4CFE-A0F9-ED66D3F951B6}">
  <ds:schemaRefs>
    <ds:schemaRef ds:uri="0ad5c35b-451b-4546-96df-e7bb86af9a36"/>
    <ds:schemaRef ds:uri="cca35e48-ae81-4b07-9e50-3e2e37529e3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999C874-E210-4C17-A986-B73A0BBF543B}">
  <ds:schemaRefs>
    <ds:schemaRef ds:uri="0ad5c35b-451b-4546-96df-e7bb86af9a36"/>
    <ds:schemaRef ds:uri="cca35e48-ae81-4b07-9e50-3e2e37529e3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Building adaptive intelligent Enterprises</vt:lpstr>
      <vt:lpstr>Why Microsoft Azure?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Jocelyn Ewert (Bookey Consulting)</dc:creator>
  <cp:revision>2</cp:revision>
  <cp:lastPrinted>2019-06-14T16:26:52Z</cp:lastPrinted>
  <dcterms:created xsi:type="dcterms:W3CDTF">2013-03-25T02:44:56Z</dcterms:created>
  <dcterms:modified xsi:type="dcterms:W3CDTF">2022-12-22T02:48:56Z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0x010100BD0CDFE4CDDEF14E8DDF92C2B8424561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Owner">
    <vt:lpwstr>v-jbeach@microsoft.com</vt:lpwstr>
  </property>
  <property fmtid="{D5CDD505-2E9C-101B-9397-08002B2CF9AE}" pid="6" name="MSIP_Label_f42aa342-8706-4288-bd11-ebb85995028c_SetDate">
    <vt:lpwstr>2019-01-08T21:12:17.2235781Z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